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1347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F90"/>
    <a:srgbClr val="6699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57C60-31A9-4508-B19D-781CA0824D52}" v="13" dt="2025-02-04T23:19:31.2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CCDC3">
              <a:alpha val="17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left>
          <a:righ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right>
          <a:top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top>
          <a:bottom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CCDC3">
              <a:alpha val="12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top>
          <a:bottom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left>
          <a:righ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left>
          <a:righ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3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5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mage"/>
          <p:cNvSpPr>
            <a:spLocks noGrp="1"/>
          </p:cNvSpPr>
          <p:nvPr>
            <p:ph type="pic" sz="quarter" idx="13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9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mage"/>
          <p:cNvSpPr>
            <a:spLocks noGrp="1"/>
          </p:cNvSpPr>
          <p:nvPr>
            <p:ph type="pic" sz="quarter" idx="13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9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mage"/>
          <p:cNvSpPr>
            <a:spLocks noGrp="1"/>
          </p:cNvSpPr>
          <p:nvPr>
            <p:ph type="pic" sz="quarter" idx="13"/>
          </p:nvPr>
        </p:nvSpPr>
        <p:spPr>
          <a:xfrm>
            <a:off x="14478000" y="4127500"/>
            <a:ext cx="6083300" cy="8102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 anchor="ctr"/>
          <a:lstStyle>
            <a:lvl1pPr marL="1016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69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 anchor="ctr"/>
          <a:lstStyle>
            <a:lvl1pPr marL="1016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69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84200" y="3898900"/>
            <a:ext cx="9359900" cy="8547100"/>
          </a:xfrm>
          <a:prstGeom prst="rect">
            <a:avLst/>
          </a:prstGeom>
        </p:spPr>
        <p:txBody>
          <a:bodyPr anchor="ctr"/>
          <a:lstStyle>
            <a:lvl1pPr marL="1016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69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0" y="0"/>
            <a:ext cx="24384000" cy="1270000"/>
          </a:xfrm>
          <a:prstGeom prst="rect">
            <a:avLst/>
          </a:prstGeom>
          <a:solidFill>
            <a:srgbClr val="2464A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54000"/>
            <a:ext cx="220362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Engagement Campaign"/>
          <p:cNvSpPr txBox="1"/>
          <p:nvPr/>
        </p:nvSpPr>
        <p:spPr>
          <a:xfrm>
            <a:off x="17990260" y="457200"/>
            <a:ext cx="512087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r">
              <a:spcBef>
                <a:spcPts val="2200"/>
              </a:spcBef>
              <a:defRPr sz="2700" cap="all" spc="27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Engagement Campaign</a:t>
            </a:r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600" spc="0">
                <a:solidFill>
                  <a:srgbClr val="2464A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buClrTx/>
              <a:defRPr>
                <a:solidFill>
                  <a:srgbClr val="444444"/>
                </a:solidFill>
              </a:defRPr>
            </a:lvl2pPr>
            <a:lvl3pPr>
              <a:defRPr>
                <a:solidFill>
                  <a:srgbClr val="444444"/>
                </a:solidFill>
              </a:defRPr>
            </a:lvl3pPr>
            <a:lvl4pPr>
              <a:buClrTx/>
              <a:defRPr>
                <a:solidFill>
                  <a:srgbClr val="444444"/>
                </a:solidFill>
              </a:defRPr>
            </a:lvl4pPr>
            <a:lvl5pPr>
              <a:buClrTx/>
              <a:defRPr>
                <a:solidFill>
                  <a:srgbClr val="44444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864" y="13093700"/>
            <a:ext cx="464872" cy="471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73581-CDCF-8705-E5DE-62F8AEB806FF}"/>
              </a:ext>
            </a:extLst>
          </p:cNvPr>
          <p:cNvSpPr/>
          <p:nvPr userDrawn="1"/>
        </p:nvSpPr>
        <p:spPr>
          <a:xfrm>
            <a:off x="18544709" y="12768945"/>
            <a:ext cx="3886200" cy="71814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600086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</p:spPr>
        <p:txBody>
          <a:bodyPr numCol="2" spcCol="1045210"/>
          <a:lstStyle>
            <a:lvl1pPr marL="1016000" indent="-698500">
              <a:spcBef>
                <a:spcPts val="52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52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52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</p:spPr>
        <p:txBody>
          <a:bodyPr anchor="ctr"/>
          <a:lstStyle>
            <a:lvl1pPr marL="1117600" indent="-800100">
              <a:spcBef>
                <a:spcPts val="7300"/>
              </a:spcBef>
              <a:buSzPct val="171000"/>
              <a:buChar char="•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562100" indent="-800100">
              <a:spcBef>
                <a:spcPts val="7300"/>
              </a:spcBef>
              <a:buClrTx/>
              <a:buSzPct val="171000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2006600" indent="-800100">
              <a:spcBef>
                <a:spcPts val="7300"/>
              </a:spcBef>
              <a:buSzPct val="171000"/>
              <a:buChar char="•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>
              <a:spcBef>
                <a:spcPts val="7300"/>
              </a:spcBef>
              <a:buClrTx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>
              <a:spcBef>
                <a:spcPts val="7300"/>
              </a:spcBef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alvabar™ marketing plan"/>
          <p:cNvSpPr txBox="1"/>
          <p:nvPr/>
        </p:nvSpPr>
        <p:spPr>
          <a:xfrm>
            <a:off x="18697383" y="381000"/>
            <a:ext cx="508658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r">
              <a:spcBef>
                <a:spcPts val="2200"/>
              </a:spcBef>
              <a:defRPr sz="1500" cap="all" spc="105"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Galvabar™ marketing plan</a:t>
            </a:r>
          </a:p>
        </p:txBody>
      </p:sp>
      <p:pic>
        <p:nvPicPr>
          <p:cNvPr id="50" name="azz_logo.png" descr="azz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3" y="213819"/>
            <a:ext cx="2102525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489200" y="355600"/>
            <a:ext cx="194056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"/>
          <p:cNvSpPr/>
          <p:nvPr/>
        </p:nvSpPr>
        <p:spPr>
          <a:xfrm>
            <a:off x="7358" y="7430348"/>
            <a:ext cx="24384001" cy="3262958"/>
          </a:xfrm>
          <a:prstGeom prst="rect">
            <a:avLst/>
          </a:prstGeom>
          <a:solidFill>
            <a:srgbClr val="9A958E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Rectangle"/>
          <p:cNvSpPr/>
          <p:nvPr/>
        </p:nvSpPr>
        <p:spPr>
          <a:xfrm>
            <a:off x="0" y="0"/>
            <a:ext cx="24384000" cy="7495084"/>
          </a:xfrm>
          <a:prstGeom prst="rect">
            <a:avLst/>
          </a:prstGeom>
          <a:solidFill>
            <a:srgbClr val="2464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1732475" y="51746"/>
            <a:ext cx="20904201" cy="741471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b="1" spc="-464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" y="-7487"/>
            <a:ext cx="7377541" cy="1071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"/>
          <p:cNvSpPr/>
          <p:nvPr/>
        </p:nvSpPr>
        <p:spPr>
          <a:xfrm>
            <a:off x="0" y="13220055"/>
            <a:ext cx="24384000" cy="498029"/>
          </a:xfrm>
          <a:prstGeom prst="rect">
            <a:avLst/>
          </a:prstGeom>
          <a:solidFill>
            <a:srgbClr val="2464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8" name="AZZ_4C_3D_badge_lockup_sans_inc.png" descr="AZZ_4C_3D_badge_lockup_sans_i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696" y="11347750"/>
            <a:ext cx="2956020" cy="123607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"/>
          <p:cNvSpPr txBox="1">
            <a:spLocks noGrp="1"/>
          </p:cNvSpPr>
          <p:nvPr>
            <p:ph type="body" sz="quarter" idx="13"/>
          </p:nvPr>
        </p:nvSpPr>
        <p:spPr>
          <a:xfrm>
            <a:off x="3346887" y="8604626"/>
            <a:ext cx="17704942" cy="1143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 sz="7200">
                <a:solidFill>
                  <a:srgbClr val="2464A1"/>
                </a:solidFill>
              </a:defRPr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or pages cop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2784971" y="51746"/>
            <a:ext cx="18814059" cy="13716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8800" b="1" spc="-352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pic>
        <p:nvPicPr>
          <p:cNvPr id="110" name="AZZ_4C_REV_3D_badge_lockup_sans_inc.png" descr="AZZ_4C_REV_3D_badge_lockup_sans_i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63" y="213819"/>
            <a:ext cx="2037969" cy="84236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24384000" cy="1270000"/>
          </a:xfrm>
          <a:prstGeom prst="rect">
            <a:avLst/>
          </a:prstGeom>
          <a:solidFill>
            <a:schemeClr val="accent1">
              <a:hueOff val="-605041"/>
              <a:satOff val="66999"/>
              <a:lumOff val="-705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270000" y="19050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2pPr marL="838200" indent="-558800">
              <a:buClr>
                <a:schemeClr val="accent1">
                  <a:hueOff val="-605041"/>
                  <a:satOff val="66999"/>
                  <a:lumOff val="-7058"/>
                </a:schemeClr>
              </a:buClr>
              <a:buSzPct val="100000"/>
              <a:buChar char="•"/>
            </a:lvl2pPr>
            <a:lvl3pPr marL="1257300" indent="-419100">
              <a:buSzPct val="100000"/>
              <a:buChar char="-"/>
              <a:defRPr sz="3800"/>
            </a:lvl3pPr>
            <a:lvl4pPr marL="2451100" indent="-800100">
              <a:spcBef>
                <a:spcPts val="5200"/>
              </a:spcBef>
              <a:buClr>
                <a:schemeClr val="accent1">
                  <a:hueOff val="-605041"/>
                  <a:satOff val="66999"/>
                  <a:lumOff val="-7058"/>
                </a:schemeClr>
              </a:buClr>
              <a:buSzPct val="171000"/>
              <a:buChar char="•"/>
              <a:defRPr sz="2200"/>
            </a:lvl4pPr>
            <a:lvl5pPr marL="2895600" indent="-800100">
              <a:spcBef>
                <a:spcPts val="5200"/>
              </a:spcBef>
              <a:buClr>
                <a:schemeClr val="accent1">
                  <a:hueOff val="-605041"/>
                  <a:satOff val="66999"/>
                  <a:lumOff val="-7058"/>
                </a:schemeClr>
              </a:buClr>
              <a:buSzPct val="171000"/>
              <a:buChar char="•"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AZZ_4C_REV_3D_badge_lockup_sans_inc.png" descr="AZZ_4C_REV_3D_badge_lockup_sans_inc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563" y="213819"/>
            <a:ext cx="2037969" cy="84236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ransition spd="med"/>
  <p:txStyles>
    <p:titleStyle>
      <a:lvl1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794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8382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16510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20955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24511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28067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31623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35179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ED5AB-E055-49A0-95E7-316FDF96480B}"/>
              </a:ext>
            </a:extLst>
          </p:cNvPr>
          <p:cNvSpPr txBox="1"/>
          <p:nvPr/>
        </p:nvSpPr>
        <p:spPr>
          <a:xfrm>
            <a:off x="5396939" y="6139659"/>
            <a:ext cx="300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Tom Ferguson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President and Chief </a:t>
            </a:r>
            <a:b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Executive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F8DF-CAF8-480A-8A09-F3E615894435}"/>
              </a:ext>
            </a:extLst>
          </p:cNvPr>
          <p:cNvSpPr txBox="1"/>
          <p:nvPr/>
        </p:nvSpPr>
        <p:spPr>
          <a:xfrm>
            <a:off x="8930128" y="6184574"/>
            <a:ext cx="296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Jason Crawford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 Chief Financial Officer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1C46-A68D-4993-9D14-F5D612F7A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40193" b="1451"/>
          <a:stretch/>
        </p:blipFill>
        <p:spPr>
          <a:xfrm>
            <a:off x="9290410" y="3090627"/>
            <a:ext cx="2300921" cy="3096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1FDBC-BE20-4ED4-B134-BFE7ABC8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72" y="3083949"/>
            <a:ext cx="2300921" cy="305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A8EEA-4C3D-41AE-B743-B032217FBAD3}"/>
              </a:ext>
            </a:extLst>
          </p:cNvPr>
          <p:cNvSpPr txBox="1"/>
          <p:nvPr/>
        </p:nvSpPr>
        <p:spPr>
          <a:xfrm>
            <a:off x="12603749" y="11242214"/>
            <a:ext cx="2672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David Nark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Chief Marketing, 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Communications, 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and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Investor Relations Officer </a:t>
            </a:r>
          </a:p>
        </p:txBody>
      </p:sp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51221F55-FB20-4536-8238-20886CC66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244" y="8166583"/>
            <a:ext cx="2297430" cy="3063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F288C-2FEC-4EFE-A3E3-A4DAB96A194C}"/>
              </a:ext>
            </a:extLst>
          </p:cNvPr>
          <p:cNvSpPr txBox="1"/>
          <p:nvPr/>
        </p:nvSpPr>
        <p:spPr>
          <a:xfrm>
            <a:off x="8938012" y="11228882"/>
            <a:ext cx="300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Tara Mackey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Chief Legal Officer and Corporate Secretary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BD7D9-477A-485E-BFE0-84CB6B57C115}"/>
              </a:ext>
            </a:extLst>
          </p:cNvPr>
          <p:cNvSpPr txBox="1"/>
          <p:nvPr/>
        </p:nvSpPr>
        <p:spPr>
          <a:xfrm>
            <a:off x="15936189" y="11236480"/>
            <a:ext cx="2876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Chris Bacius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Vice President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Business Development</a:t>
            </a:r>
          </a:p>
        </p:txBody>
      </p:sp>
      <p:pic>
        <p:nvPicPr>
          <p:cNvPr id="13" name="Picture 2" descr="Tara Mackey's Seven Keys for Guaranteed Value at AZZ">
            <a:extLst>
              <a:ext uri="{FF2B5EF4-FFF2-40B4-BE49-F238E27FC236}">
                <a16:creationId xmlns:a16="http://schemas.microsoft.com/office/drawing/2014/main" id="{84B5C3E5-703B-429E-8F61-4F6AF4D59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 bwMode="auto">
          <a:xfrm>
            <a:off x="9290410" y="8135182"/>
            <a:ext cx="2275667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0813F3-5A04-4B33-9960-9FE4FC3A8998}"/>
              </a:ext>
            </a:extLst>
          </p:cNvPr>
          <p:cNvSpPr txBox="1"/>
          <p:nvPr/>
        </p:nvSpPr>
        <p:spPr>
          <a:xfrm>
            <a:off x="5430855" y="11222716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Kurt Russell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Senior Vice President &amp;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 Chief Strategic Officer Precoat Metals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9A9BE-BE7C-44BF-97FF-FB1F16604224}"/>
              </a:ext>
            </a:extLst>
          </p:cNvPr>
          <p:cNvSpPr txBox="1"/>
          <p:nvPr/>
        </p:nvSpPr>
        <p:spPr>
          <a:xfrm>
            <a:off x="12785771" y="6227104"/>
            <a:ext cx="2273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Bryan Stovall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President &amp; Chief Operating Officer 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Metal Coatings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A2BCF-7D15-4E0E-9268-3E01C54790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58" b="4471"/>
          <a:stretch/>
        </p:blipFill>
        <p:spPr>
          <a:xfrm>
            <a:off x="12755560" y="3083949"/>
            <a:ext cx="2336604" cy="3131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681075-709F-42D5-8C53-77968AA0A2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4" b="8632"/>
          <a:stretch/>
        </p:blipFill>
        <p:spPr>
          <a:xfrm>
            <a:off x="5782555" y="8102075"/>
            <a:ext cx="2273354" cy="3096347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3CEA4543-E1AB-47A5-A002-B552FF1B4AD2}"/>
              </a:ext>
            </a:extLst>
          </p:cNvPr>
          <p:cNvSpPr txBox="1">
            <a:spLocks/>
          </p:cNvSpPr>
          <p:nvPr/>
        </p:nvSpPr>
        <p:spPr>
          <a:xfrm>
            <a:off x="1057166" y="1566763"/>
            <a:ext cx="22056521" cy="2209800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j-ea"/>
                <a:cs typeface="+mj-cs"/>
                <a:sym typeface="Gill Sans Light"/>
              </a:defRPr>
            </a:lvl1pPr>
            <a:lvl2pPr marL="0" marR="0" indent="2286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4572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6858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9144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11430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13716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16002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18288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rtl="0" hangingPunct="1"/>
            <a:r>
              <a:rPr lang="en-US" sz="4800" dirty="0">
                <a:solidFill>
                  <a:srgbClr val="63656A">
                    <a:hueOff val="-605041"/>
                    <a:satOff val="66999"/>
                    <a:lumOff val="-7058"/>
                  </a:srgbClr>
                </a:solidFill>
                <a:latin typeface="+mj-lt"/>
              </a:rPr>
              <a:t>AZZ Executive Officers</a:t>
            </a:r>
            <a:endParaRPr lang="en-US" sz="4800" dirty="0">
              <a:latin typeface="+mj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40A04E-0757-47F3-BA06-4892E2A67C9E}"/>
              </a:ext>
            </a:extLst>
          </p:cNvPr>
          <p:cNvCxnSpPr>
            <a:cxnSpLocks/>
          </p:cNvCxnSpPr>
          <p:nvPr/>
        </p:nvCxnSpPr>
        <p:spPr>
          <a:xfrm>
            <a:off x="1070417" y="2308775"/>
            <a:ext cx="22043270" cy="449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7802596-FFB7-4DD4-A0B9-1A42C58DE9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r="5962" b="2379"/>
          <a:stretch/>
        </p:blipFill>
        <p:spPr>
          <a:xfrm>
            <a:off x="16231637" y="8144605"/>
            <a:ext cx="2215973" cy="3063239"/>
          </a:xfrm>
          <a:prstGeom prst="rect">
            <a:avLst/>
          </a:prstGeom>
        </p:spPr>
      </p:pic>
      <p:sp>
        <p:nvSpPr>
          <p:cNvPr id="14" name="_Page_Number">
            <a:extLst>
              <a:ext uri="{FF2B5EF4-FFF2-40B4-BE49-F238E27FC236}">
                <a16:creationId xmlns:a16="http://schemas.microsoft.com/office/drawing/2014/main" id="{B2B26944-EA66-45FB-8EED-F2FB9D8772B2}"/>
              </a:ext>
            </a:extLst>
          </p:cNvPr>
          <p:cNvSpPr txBox="1"/>
          <p:nvPr/>
        </p:nvSpPr>
        <p:spPr>
          <a:xfrm>
            <a:off x="13187539" y="1292646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0D638-0235-2E63-911A-95C60B70F4F1}"/>
              </a:ext>
            </a:extLst>
          </p:cNvPr>
          <p:cNvSpPr txBox="1"/>
          <p:nvPr/>
        </p:nvSpPr>
        <p:spPr>
          <a:xfrm>
            <a:off x="15946880" y="6257730"/>
            <a:ext cx="277782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 panose="020B0504020202020204" pitchFamily="34" charset="0"/>
                <a:sym typeface="Gill Sans"/>
              </a:rPr>
              <a:t>Jeff Vellines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venir Next LT Pro" panose="020B0504020202020204" pitchFamily="34" charset="0"/>
              </a:rPr>
              <a:t>President &amp; Chief Operating Officer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 panose="020B0504020202020204" pitchFamily="34" charset="0"/>
                <a:sym typeface="Gill Sans"/>
              </a:rPr>
              <a:t>Precoat Metals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A1AF22-D586-8A0D-420B-F4B5B17A3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543"/>
          <a:stretch/>
        </p:blipFill>
        <p:spPr>
          <a:xfrm>
            <a:off x="16126884" y="3090628"/>
            <a:ext cx="2315165" cy="31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6873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63656A"/>
      </a:accent1>
      <a:accent2>
        <a:srgbClr val="799A05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63656A"/>
      </a:accent1>
      <a:accent2>
        <a:srgbClr val="799A05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72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Next LT Pro</vt:lpstr>
      <vt:lpstr>Gill Sans</vt:lpstr>
      <vt:lpstr>Gill Sans Light</vt:lpstr>
      <vt:lpstr>Lucida Grande</vt:lpstr>
      <vt:lpstr>New_Template8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June 11, 2018</dc:title>
  <dc:creator>David Nark</dc:creator>
  <cp:lastModifiedBy>Katelin Britton</cp:lastModifiedBy>
  <cp:revision>11</cp:revision>
  <dcterms:modified xsi:type="dcterms:W3CDTF">2025-02-04T23:25:00Z</dcterms:modified>
</cp:coreProperties>
</file>