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1347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F90"/>
    <a:srgbClr val="6699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2C669-CEBB-42DF-A975-253156F7D3F5}" v="54" dt="2024-07-25T15:14:54.52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CCDC3">
              <a:alpha val="17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left>
          <a:right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right>
          <a:top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top>
          <a:bottom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bottom>
          <a:insideH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insideH>
          <a:insideV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CCDC3">
              <a:alpha val="12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top>
          <a:bottom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bottom>
          <a:insideH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insideH>
          <a:insideV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left>
          <a:right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insideH>
          <a:insideV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left>
          <a:right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insideH>
          <a:insideV>
            <a:ln w="38100" cap="flat">
              <a:solidFill>
                <a:srgbClr val="ACCDC3">
                  <a:alpha val="64999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3158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5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39900" y="2298700"/>
            <a:ext cx="20904200" cy="46355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11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39900" y="7061200"/>
            <a:ext cx="20904200" cy="15875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Image"/>
          <p:cNvSpPr>
            <a:spLocks noGrp="1"/>
          </p:cNvSpPr>
          <p:nvPr>
            <p:ph type="pic" sz="quarter" idx="13"/>
          </p:nvPr>
        </p:nvSpPr>
        <p:spPr>
          <a:xfrm>
            <a:off x="15557500" y="2540000"/>
            <a:ext cx="6464300" cy="8623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1739900" y="2146300"/>
            <a:ext cx="12547600" cy="46355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9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39900" y="6896100"/>
            <a:ext cx="12547600" cy="46355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Image"/>
          <p:cNvSpPr>
            <a:spLocks noGrp="1"/>
          </p:cNvSpPr>
          <p:nvPr>
            <p:ph type="pic" sz="quarter" idx="13"/>
          </p:nvPr>
        </p:nvSpPr>
        <p:spPr>
          <a:xfrm>
            <a:off x="15557500" y="2540000"/>
            <a:ext cx="6464300" cy="86233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1739900" y="2146300"/>
            <a:ext cx="12547600" cy="46355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9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39900" y="6896100"/>
            <a:ext cx="12547600" cy="46355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Image"/>
          <p:cNvSpPr>
            <a:spLocks noGrp="1"/>
          </p:cNvSpPr>
          <p:nvPr>
            <p:ph type="pic" sz="quarter" idx="13"/>
          </p:nvPr>
        </p:nvSpPr>
        <p:spPr>
          <a:xfrm>
            <a:off x="14478000" y="4127500"/>
            <a:ext cx="6083300" cy="81026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1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39900" y="3898900"/>
            <a:ext cx="10210800" cy="8547100"/>
          </a:xfrm>
          <a:prstGeom prst="rect">
            <a:avLst/>
          </a:prstGeom>
        </p:spPr>
        <p:txBody>
          <a:bodyPr anchor="ctr"/>
          <a:lstStyle>
            <a:lvl1pPr marL="1016000" indent="-698500">
              <a:spcBef>
                <a:spcPts val="69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460500" indent="-698500">
              <a:spcBef>
                <a:spcPts val="6900"/>
              </a:spcBef>
              <a:buClrTx/>
              <a:buSzPct val="17100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905000" indent="-698500">
              <a:spcBef>
                <a:spcPts val="69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349500" indent="-698500">
              <a:spcBef>
                <a:spcPts val="6900"/>
              </a:spcBef>
              <a:buClrTx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794000" indent="-698500">
              <a:spcBef>
                <a:spcPts val="6900"/>
              </a:spcBef>
              <a:buClrTx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>
            <a:spLocks noGrp="1"/>
          </p:cNvSpPr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1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39900" y="3898900"/>
            <a:ext cx="10210800" cy="8547100"/>
          </a:xfrm>
          <a:prstGeom prst="rect">
            <a:avLst/>
          </a:prstGeom>
        </p:spPr>
        <p:txBody>
          <a:bodyPr anchor="ctr"/>
          <a:lstStyle>
            <a:lvl1pPr marL="1016000" indent="-698500">
              <a:spcBef>
                <a:spcPts val="69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460500" indent="-698500">
              <a:spcBef>
                <a:spcPts val="6900"/>
              </a:spcBef>
              <a:buClrTx/>
              <a:buSzPct val="17100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905000" indent="-698500">
              <a:spcBef>
                <a:spcPts val="69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349500" indent="-698500">
              <a:spcBef>
                <a:spcPts val="6900"/>
              </a:spcBef>
              <a:buClrTx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794000" indent="-698500">
              <a:spcBef>
                <a:spcPts val="6900"/>
              </a:spcBef>
              <a:buClrTx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Text"/>
          <p:cNvSpPr txBox="1">
            <a:spLocks noGrp="1"/>
          </p:cNvSpPr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1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284200" y="3898900"/>
            <a:ext cx="9359900" cy="8547100"/>
          </a:xfrm>
          <a:prstGeom prst="rect">
            <a:avLst/>
          </a:prstGeom>
        </p:spPr>
        <p:txBody>
          <a:bodyPr anchor="ctr"/>
          <a:lstStyle>
            <a:lvl1pPr marL="1016000" indent="-698500">
              <a:spcBef>
                <a:spcPts val="69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460500" indent="-698500">
              <a:spcBef>
                <a:spcPts val="6900"/>
              </a:spcBef>
              <a:buClrTx/>
              <a:buSzPct val="17100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905000" indent="-698500">
              <a:spcBef>
                <a:spcPts val="69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349500" indent="-698500">
              <a:spcBef>
                <a:spcPts val="6900"/>
              </a:spcBef>
              <a:buClrTx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794000" indent="-698500">
              <a:spcBef>
                <a:spcPts val="6900"/>
              </a:spcBef>
              <a:buClrTx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"/>
          <p:cNvSpPr/>
          <p:nvPr/>
        </p:nvSpPr>
        <p:spPr>
          <a:xfrm>
            <a:off x="0" y="0"/>
            <a:ext cx="24384000" cy="1270000"/>
          </a:xfrm>
          <a:prstGeom prst="rect">
            <a:avLst/>
          </a:prstGeom>
          <a:solidFill>
            <a:srgbClr val="2464A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85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54000"/>
            <a:ext cx="2203622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Engagement Campaign"/>
          <p:cNvSpPr txBox="1"/>
          <p:nvPr/>
        </p:nvSpPr>
        <p:spPr>
          <a:xfrm>
            <a:off x="17990260" y="457200"/>
            <a:ext cx="512087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r">
              <a:spcBef>
                <a:spcPts val="2200"/>
              </a:spcBef>
              <a:defRPr sz="2700" cap="all" spc="27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Engagement Campaign</a:t>
            </a:r>
          </a:p>
        </p:txBody>
      </p:sp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9600" spc="0">
                <a:solidFill>
                  <a:srgbClr val="2464A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44444"/>
                </a:solidFill>
              </a:defRPr>
            </a:lvl1pPr>
            <a:lvl2pPr>
              <a:buClrTx/>
              <a:defRPr>
                <a:solidFill>
                  <a:srgbClr val="444444"/>
                </a:solidFill>
              </a:defRPr>
            </a:lvl2pPr>
            <a:lvl3pPr>
              <a:defRPr>
                <a:solidFill>
                  <a:srgbClr val="444444"/>
                </a:solidFill>
              </a:defRPr>
            </a:lvl3pPr>
            <a:lvl4pPr>
              <a:buClrTx/>
              <a:defRPr>
                <a:solidFill>
                  <a:srgbClr val="444444"/>
                </a:solidFill>
              </a:defRPr>
            </a:lvl4pPr>
            <a:lvl5pPr>
              <a:buClrTx/>
              <a:defRPr>
                <a:solidFill>
                  <a:srgbClr val="44444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6864" y="13093700"/>
            <a:ext cx="464872" cy="4719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73581-CDCF-8705-E5DE-62F8AEB806FF}"/>
              </a:ext>
            </a:extLst>
          </p:cNvPr>
          <p:cNvSpPr/>
          <p:nvPr userDrawn="1"/>
        </p:nvSpPr>
        <p:spPr>
          <a:xfrm>
            <a:off x="18544709" y="12768945"/>
            <a:ext cx="3886200" cy="718145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600086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1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xfrm>
            <a:off x="1739900" y="3898900"/>
            <a:ext cx="20904200" cy="8547100"/>
          </a:xfrm>
          <a:prstGeom prst="rect">
            <a:avLst/>
          </a:prstGeom>
        </p:spPr>
        <p:txBody>
          <a:bodyPr numCol="2" spcCol="1045210"/>
          <a:lstStyle>
            <a:lvl1pPr marL="1016000" indent="-698500">
              <a:spcBef>
                <a:spcPts val="52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460500" indent="-698500">
              <a:spcBef>
                <a:spcPts val="5200"/>
              </a:spcBef>
              <a:buClrTx/>
              <a:buSzPct val="17100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1905000" indent="-698500">
              <a:spcBef>
                <a:spcPts val="52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2349500" indent="-698500">
              <a:buClrTx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2794000" indent="-698500">
              <a:buClrTx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1739900" y="1778000"/>
            <a:ext cx="20904200" cy="10147300"/>
          </a:xfrm>
          <a:prstGeom prst="rect">
            <a:avLst/>
          </a:prstGeom>
        </p:spPr>
        <p:txBody>
          <a:bodyPr anchor="ctr"/>
          <a:lstStyle>
            <a:lvl1pPr marL="1117600" indent="-800100">
              <a:spcBef>
                <a:spcPts val="7300"/>
              </a:spcBef>
              <a:buSzPct val="171000"/>
              <a:buChar char="•"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562100" indent="-800100">
              <a:spcBef>
                <a:spcPts val="7300"/>
              </a:spcBef>
              <a:buClrTx/>
              <a:buSzPct val="171000"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2006600" indent="-800100">
              <a:spcBef>
                <a:spcPts val="7300"/>
              </a:spcBef>
              <a:buSzPct val="171000"/>
              <a:buChar char="•"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>
              <a:spcBef>
                <a:spcPts val="7300"/>
              </a:spcBef>
              <a:buClrTx/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>
              <a:spcBef>
                <a:spcPts val="7300"/>
              </a:spcBef>
              <a:buClr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alvabar™ marketing plan"/>
          <p:cNvSpPr txBox="1"/>
          <p:nvPr/>
        </p:nvSpPr>
        <p:spPr>
          <a:xfrm>
            <a:off x="18697383" y="381000"/>
            <a:ext cx="5086584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r">
              <a:spcBef>
                <a:spcPts val="2200"/>
              </a:spcBef>
              <a:defRPr sz="1500" cap="all" spc="105"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Galvabar™ marketing plan</a:t>
            </a:r>
          </a:p>
        </p:txBody>
      </p:sp>
      <p:pic>
        <p:nvPicPr>
          <p:cNvPr id="50" name="azz_logo.png" descr="azz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63" y="213819"/>
            <a:ext cx="2102525" cy="8382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489200" y="355600"/>
            <a:ext cx="19405600" cy="34417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1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"/>
          <p:cNvSpPr/>
          <p:nvPr/>
        </p:nvSpPr>
        <p:spPr>
          <a:xfrm>
            <a:off x="7358" y="7430348"/>
            <a:ext cx="24384001" cy="3262958"/>
          </a:xfrm>
          <a:prstGeom prst="rect">
            <a:avLst/>
          </a:prstGeom>
          <a:solidFill>
            <a:srgbClr val="9A958E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4" name="Rectangle"/>
          <p:cNvSpPr/>
          <p:nvPr/>
        </p:nvSpPr>
        <p:spPr>
          <a:xfrm>
            <a:off x="0" y="0"/>
            <a:ext cx="24384000" cy="7495084"/>
          </a:xfrm>
          <a:prstGeom prst="rect">
            <a:avLst/>
          </a:prstGeom>
          <a:solidFill>
            <a:srgbClr val="2464A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1732475" y="51746"/>
            <a:ext cx="20904201" cy="741471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1600" b="1" spc="-464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pic>
        <p:nvPicPr>
          <p:cNvPr id="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" y="-7487"/>
            <a:ext cx="7377541" cy="10710154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Rectangle"/>
          <p:cNvSpPr/>
          <p:nvPr/>
        </p:nvSpPr>
        <p:spPr>
          <a:xfrm>
            <a:off x="0" y="13220055"/>
            <a:ext cx="24384000" cy="498029"/>
          </a:xfrm>
          <a:prstGeom prst="rect">
            <a:avLst/>
          </a:prstGeom>
          <a:solidFill>
            <a:srgbClr val="2464A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78" name="AZZ_4C_3D_badge_lockup_sans_inc.png" descr="AZZ_4C_3D_badge_lockup_sans_i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696" y="11347750"/>
            <a:ext cx="2956020" cy="123607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ext"/>
          <p:cNvSpPr txBox="1">
            <a:spLocks noGrp="1"/>
          </p:cNvSpPr>
          <p:nvPr>
            <p:ph type="body" sz="quarter" idx="13"/>
          </p:nvPr>
        </p:nvSpPr>
        <p:spPr>
          <a:xfrm>
            <a:off x="3346887" y="8604626"/>
            <a:ext cx="17704942" cy="11430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 sz="7200">
                <a:solidFill>
                  <a:srgbClr val="2464A1"/>
                </a:solidFill>
              </a:defRPr>
            </a:pPr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parator pages cop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2784971" y="51746"/>
            <a:ext cx="18814059" cy="137160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8800" b="1" spc="-352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pic>
        <p:nvPicPr>
          <p:cNvPr id="110" name="AZZ_4C_REV_3D_badge_lockup_sans_inc.png" descr="AZZ_4C_REV_3D_badge_lockup_sans_in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63" y="213819"/>
            <a:ext cx="2037969" cy="84236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Image"/>
          <p:cNvSpPr>
            <a:spLocks noGrp="1"/>
          </p:cNvSpPr>
          <p:nvPr>
            <p:ph type="pic" sz="half" idx="13"/>
          </p:nvPr>
        </p:nvSpPr>
        <p:spPr>
          <a:xfrm>
            <a:off x="6388100" y="2298700"/>
            <a:ext cx="11607800" cy="6527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1739900" y="10363200"/>
            <a:ext cx="20904200" cy="2387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1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sz="half" idx="13"/>
          </p:nvPr>
        </p:nvSpPr>
        <p:spPr>
          <a:xfrm>
            <a:off x="6388100" y="2298700"/>
            <a:ext cx="11607800" cy="65278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1739900" y="10363200"/>
            <a:ext cx="20904200" cy="2387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116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0"/>
            <a:ext cx="24384000" cy="1270000"/>
          </a:xfrm>
          <a:prstGeom prst="rect">
            <a:avLst/>
          </a:prstGeom>
          <a:solidFill>
            <a:schemeClr val="accent1">
              <a:hueOff val="-605041"/>
              <a:satOff val="66999"/>
              <a:lumOff val="-705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270000" y="1905000"/>
            <a:ext cx="209042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3898900"/>
            <a:ext cx="20904200" cy="854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838200" indent="-558800">
              <a:buClr>
                <a:schemeClr val="accent1">
                  <a:hueOff val="-605041"/>
                  <a:satOff val="66999"/>
                  <a:lumOff val="-7058"/>
                </a:schemeClr>
              </a:buClr>
              <a:buSzPct val="100000"/>
              <a:buChar char="•"/>
            </a:lvl2pPr>
            <a:lvl3pPr marL="1257300" indent="-419100">
              <a:buSzPct val="100000"/>
              <a:buChar char="-"/>
              <a:defRPr sz="3800"/>
            </a:lvl3pPr>
            <a:lvl4pPr marL="2451100" indent="-800100">
              <a:spcBef>
                <a:spcPts val="5200"/>
              </a:spcBef>
              <a:buClr>
                <a:schemeClr val="accent1">
                  <a:hueOff val="-605041"/>
                  <a:satOff val="66999"/>
                  <a:lumOff val="-7058"/>
                </a:schemeClr>
              </a:buClr>
              <a:buSzPct val="171000"/>
              <a:buChar char="•"/>
              <a:defRPr sz="2200"/>
            </a:lvl4pPr>
            <a:lvl5pPr marL="2895600" indent="-800100">
              <a:spcBef>
                <a:spcPts val="5200"/>
              </a:spcBef>
              <a:buClr>
                <a:schemeClr val="accent1">
                  <a:hueOff val="-605041"/>
                  <a:satOff val="66999"/>
                  <a:lumOff val="-7058"/>
                </a:schemeClr>
              </a:buClr>
              <a:buSzPct val="171000"/>
              <a:buChar char="•"/>
              <a:defRPr sz="5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" name="AZZ_4C_REV_3D_badge_lockup_sans_inc.png" descr="AZZ_4C_REV_3D_badge_lockup_sans_inc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563" y="213819"/>
            <a:ext cx="2037969" cy="84236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69750" y="130937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transition spd="med"/>
  <p:txStyles>
    <p:titleStyle>
      <a:lvl1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00" b="0" i="0" u="none" strike="noStrike" cap="none" spc="-231" baseline="0">
          <a:ln>
            <a:noFill/>
          </a:ln>
          <a:solidFill>
            <a:schemeClr val="accent1">
              <a:hueOff val="-605041"/>
              <a:satOff val="66999"/>
              <a:lumOff val="-7058"/>
            </a:schemeClr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0" marR="0" indent="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7940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83820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165100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209550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245110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280670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316230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3517900" algn="l" defTabSz="825500" latinLnBrk="0">
        <a:lnSpc>
          <a:spcPct val="100000"/>
        </a:lnSpc>
        <a:spcBef>
          <a:spcPts val="22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0ED5AB-E055-49A0-95E7-316FDF96480B}"/>
              </a:ext>
            </a:extLst>
          </p:cNvPr>
          <p:cNvSpPr txBox="1"/>
          <p:nvPr/>
        </p:nvSpPr>
        <p:spPr>
          <a:xfrm>
            <a:off x="5430855" y="6142017"/>
            <a:ext cx="300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Tom Ferguson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President and Chief </a:t>
            </a:r>
            <a:b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Executive Officer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9F8DF-CAF8-480A-8A09-F3E615894435}"/>
              </a:ext>
            </a:extLst>
          </p:cNvPr>
          <p:cNvSpPr txBox="1"/>
          <p:nvPr/>
        </p:nvSpPr>
        <p:spPr>
          <a:xfrm>
            <a:off x="8961362" y="6186621"/>
            <a:ext cx="296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Jason Crawford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 Chief Financial Officer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41C46-A68D-4993-9D14-F5D612F7A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r="40193" b="1451"/>
          <a:stretch/>
        </p:blipFill>
        <p:spPr>
          <a:xfrm>
            <a:off x="9290410" y="3090627"/>
            <a:ext cx="2300921" cy="3096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A1FDBC-BE20-4ED4-B134-BFE7ABC8B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772" y="3083949"/>
            <a:ext cx="2300921" cy="3058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EA8EEA-4C3D-41AE-B743-B032217FBAD3}"/>
              </a:ext>
            </a:extLst>
          </p:cNvPr>
          <p:cNvSpPr txBox="1"/>
          <p:nvPr/>
        </p:nvSpPr>
        <p:spPr>
          <a:xfrm>
            <a:off x="10870120" y="11333417"/>
            <a:ext cx="2672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David Nark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Chief Marketing, 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Communications, 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and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Investor Relations Officer </a:t>
            </a:r>
          </a:p>
        </p:txBody>
      </p:sp>
      <p:pic>
        <p:nvPicPr>
          <p:cNvPr id="8" name="Picture 7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51221F55-FB20-4536-8238-20886CC668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63" y="8221356"/>
            <a:ext cx="2297430" cy="3063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7F288C-2FEC-4EFE-A3E3-A4DAB96A194C}"/>
              </a:ext>
            </a:extLst>
          </p:cNvPr>
          <p:cNvSpPr txBox="1"/>
          <p:nvPr/>
        </p:nvSpPr>
        <p:spPr>
          <a:xfrm>
            <a:off x="7100958" y="11309084"/>
            <a:ext cx="300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Tara Mackey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Chief Legal Officer and Corporate Secretary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BD7D9-477A-485E-BFE0-84CB6B57C115}"/>
              </a:ext>
            </a:extLst>
          </p:cNvPr>
          <p:cNvSpPr txBox="1"/>
          <p:nvPr/>
        </p:nvSpPr>
        <p:spPr>
          <a:xfrm>
            <a:off x="14345837" y="11329200"/>
            <a:ext cx="2876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Chris Bacius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Vice President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Business Development</a:t>
            </a:r>
          </a:p>
        </p:txBody>
      </p:sp>
      <p:pic>
        <p:nvPicPr>
          <p:cNvPr id="13" name="Picture 2" descr="Tara Mackey's Seven Keys for Guaranteed Value at AZZ">
            <a:extLst>
              <a:ext uri="{FF2B5EF4-FFF2-40B4-BE49-F238E27FC236}">
                <a16:creationId xmlns:a16="http://schemas.microsoft.com/office/drawing/2014/main" id="{84B5C3E5-703B-429E-8F61-4F6AF4D59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"/>
          <a:stretch/>
        </p:blipFill>
        <p:spPr bwMode="auto">
          <a:xfrm>
            <a:off x="7512623" y="8191140"/>
            <a:ext cx="2204706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0813F3-5A04-4B33-9960-9FE4FC3A8998}"/>
              </a:ext>
            </a:extLst>
          </p:cNvPr>
          <p:cNvSpPr txBox="1"/>
          <p:nvPr/>
        </p:nvSpPr>
        <p:spPr>
          <a:xfrm>
            <a:off x="15967766" y="6151405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Kurt Russell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Chief </a:t>
            </a:r>
            <a:r>
              <a:rPr lang="en-US" sz="2000">
                <a:solidFill>
                  <a:schemeClr val="tx1"/>
                </a:solidFill>
                <a:latin typeface="Avenir Next LT Pro" panose="020B0504020202020204" pitchFamily="34" charset="77"/>
              </a:rPr>
              <a:t>Operating Officer </a:t>
            </a:r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Precoat Metals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D9A9BE-BE7C-44BF-97FF-FB1F16604224}"/>
              </a:ext>
            </a:extLst>
          </p:cNvPr>
          <p:cNvSpPr txBox="1"/>
          <p:nvPr/>
        </p:nvSpPr>
        <p:spPr>
          <a:xfrm>
            <a:off x="12829962" y="6146201"/>
            <a:ext cx="2273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Bryan Stovall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President &amp; Chief Operating Officer </a:t>
            </a:r>
          </a:p>
          <a:p>
            <a:r>
              <a:rPr lang="en-US" sz="2000" dirty="0">
                <a:solidFill>
                  <a:schemeClr val="tx1"/>
                </a:solidFill>
                <a:latin typeface="Avenir Next LT Pro" panose="020B0504020202020204" pitchFamily="34" charset="77"/>
              </a:rPr>
              <a:t>Metal Coatings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2A2BCF-7D15-4E0E-9268-3E01C54790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58" b="4471"/>
          <a:stretch/>
        </p:blipFill>
        <p:spPr>
          <a:xfrm>
            <a:off x="12791244" y="3067973"/>
            <a:ext cx="2300920" cy="30834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681075-709F-42D5-8C53-77968AA0A2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4" b="8632"/>
          <a:stretch/>
        </p:blipFill>
        <p:spPr>
          <a:xfrm>
            <a:off x="16313503" y="3067972"/>
            <a:ext cx="2273354" cy="3096347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3CEA4543-E1AB-47A5-A002-B552FF1B4AD2}"/>
              </a:ext>
            </a:extLst>
          </p:cNvPr>
          <p:cNvSpPr txBox="1">
            <a:spLocks/>
          </p:cNvSpPr>
          <p:nvPr/>
        </p:nvSpPr>
        <p:spPr>
          <a:xfrm>
            <a:off x="1057166" y="1566763"/>
            <a:ext cx="22056521" cy="2209800"/>
          </a:xfrm>
          <a:prstGeom prst="rect">
            <a:avLst/>
          </a:prstGeom>
        </p:spPr>
        <p:txBody>
          <a:bodyPr/>
          <a:lstStyle>
            <a:lvl1pPr marL="0" marR="0" indent="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2"/>
                </a:solidFill>
                <a:uFillTx/>
                <a:latin typeface="+mn-lt"/>
                <a:ea typeface="+mj-ea"/>
                <a:cs typeface="+mj-cs"/>
                <a:sym typeface="Gill Sans Light"/>
              </a:defRPr>
            </a:lvl1pPr>
            <a:lvl2pPr marL="0" marR="0" indent="22860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2pPr>
            <a:lvl3pPr marL="0" marR="0" indent="45720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3pPr>
            <a:lvl4pPr marL="0" marR="0" indent="68580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4pPr>
            <a:lvl5pPr marL="0" marR="0" indent="91440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5pPr>
            <a:lvl6pPr marL="0" marR="0" indent="114300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6pPr>
            <a:lvl7pPr marL="0" marR="0" indent="137160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7pPr>
            <a:lvl8pPr marL="0" marR="0" indent="160020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8pPr>
            <a:lvl9pPr marL="0" marR="0" indent="1828800" algn="l" defTabSz="8255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00" b="0" i="0" u="none" strike="noStrike" cap="none" spc="-231" baseline="0">
                <a:ln>
                  <a:noFill/>
                </a:ln>
                <a:solidFill>
                  <a:schemeClr val="accent1">
                    <a:hueOff val="-605041"/>
                    <a:satOff val="66999"/>
                    <a:lumOff val="-7058"/>
                  </a:schemeClr>
                </a:solidFill>
                <a:uFillTx/>
                <a:latin typeface="+mj-lt"/>
                <a:ea typeface="+mj-ea"/>
                <a:cs typeface="+mj-cs"/>
                <a:sym typeface="Gill Sans Light"/>
              </a:defRPr>
            </a:lvl9pPr>
          </a:lstStyle>
          <a:p>
            <a:pPr rtl="0" hangingPunct="1"/>
            <a:r>
              <a:rPr lang="en-US" sz="4800" dirty="0">
                <a:solidFill>
                  <a:srgbClr val="63656A">
                    <a:hueOff val="-605041"/>
                    <a:satOff val="66999"/>
                    <a:lumOff val="-7058"/>
                  </a:srgbClr>
                </a:solidFill>
                <a:latin typeface="+mj-lt"/>
              </a:rPr>
              <a:t>AZZ Executive Officers</a:t>
            </a:r>
            <a:endParaRPr lang="en-US" sz="4800" dirty="0">
              <a:latin typeface="+mj-lt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440A04E-0757-47F3-BA06-4892E2A67C9E}"/>
              </a:ext>
            </a:extLst>
          </p:cNvPr>
          <p:cNvCxnSpPr>
            <a:cxnSpLocks/>
          </p:cNvCxnSpPr>
          <p:nvPr/>
        </p:nvCxnSpPr>
        <p:spPr>
          <a:xfrm>
            <a:off x="1070417" y="2308775"/>
            <a:ext cx="22043270" cy="4495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27802596-FFB7-4DD4-A0B9-1A42C58DE9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" r="5962" b="2379"/>
          <a:stretch/>
        </p:blipFill>
        <p:spPr>
          <a:xfrm>
            <a:off x="14664751" y="8221357"/>
            <a:ext cx="2215973" cy="3063239"/>
          </a:xfrm>
          <a:prstGeom prst="rect">
            <a:avLst/>
          </a:prstGeom>
        </p:spPr>
      </p:pic>
      <p:sp>
        <p:nvSpPr>
          <p:cNvPr id="14" name="_Page_Number">
            <a:extLst>
              <a:ext uri="{FF2B5EF4-FFF2-40B4-BE49-F238E27FC236}">
                <a16:creationId xmlns:a16="http://schemas.microsoft.com/office/drawing/2014/main" id="{B2B26944-EA66-45FB-8EED-F2FB9D8772B2}"/>
              </a:ext>
            </a:extLst>
          </p:cNvPr>
          <p:cNvSpPr txBox="1"/>
          <p:nvPr/>
        </p:nvSpPr>
        <p:spPr>
          <a:xfrm>
            <a:off x="13187539" y="12926467"/>
            <a:ext cx="102656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6873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63656A"/>
      </a:accent1>
      <a:accent2>
        <a:srgbClr val="799A05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63656A"/>
      </a:accent1>
      <a:accent2>
        <a:srgbClr val="799A05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58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Avenir Next LT Pro</vt:lpstr>
      <vt:lpstr>Gill Sans</vt:lpstr>
      <vt:lpstr>Gill Sans Light</vt:lpstr>
      <vt:lpstr>Lucida Grande</vt:lpstr>
      <vt:lpstr>New_Template8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 June 11, 2018</dc:title>
  <dc:creator>David Nark</dc:creator>
  <cp:lastModifiedBy>Katelin Britton</cp:lastModifiedBy>
  <cp:revision>11</cp:revision>
  <dcterms:modified xsi:type="dcterms:W3CDTF">2024-07-25T15:22:34Z</dcterms:modified>
</cp:coreProperties>
</file>